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71" r:id="rId9"/>
    <p:sldId id="270" r:id="rId10"/>
    <p:sldId id="266" r:id="rId11"/>
    <p:sldId id="269" r:id="rId12"/>
    <p:sldId id="268" r:id="rId13"/>
    <p:sldId id="262" r:id="rId14"/>
    <p:sldId id="267" r:id="rId15"/>
    <p:sldId id="263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26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787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25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1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56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mailto:hedant@yandex.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87202" y="549831"/>
            <a:ext cx="8359378" cy="24310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6381"/>
              </a:lnSpc>
              <a:buNone/>
            </a:pPr>
            <a:r>
              <a:rPr lang="en-US" sz="4400" dirty="0" smtClean="0">
                <a:solidFill>
                  <a:schemeClr val="bg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ЗАДАЧА ОБ АТРИБУТИРОВАНИИ ГРАФА АВТОМОБИЛЬНЫХ ДОРОГ</a:t>
            </a:r>
            <a:endParaRPr lang="en-US" sz="4400" dirty="0">
              <a:solidFill>
                <a:schemeClr val="bg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191012" y="4068426"/>
            <a:ext cx="7734776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320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Команда "Дагестанские ученые":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6194822" y="4747916"/>
            <a:ext cx="7734776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Авдеев Илья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191012" y="5247740"/>
            <a:ext cx="7734776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Бурцев Игорь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191012" y="5747564"/>
            <a:ext cx="7734776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Резван Мурад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191012" y="6243718"/>
            <a:ext cx="7734776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Смирнов Алексей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582932" y="7713583"/>
            <a:ext cx="7734776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8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Nuclear IT Hack, апрель 2024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4028658" y="165260"/>
            <a:ext cx="65729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Демонстрация работы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ea typeface="Gelasio" pitchFamily="34" charset="-122"/>
              </a:rPr>
              <a:t>веб-сервиса</a:t>
            </a:r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994804" y="68857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ru-RU" sz="28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Интерфейс при входе</a:t>
            </a:r>
            <a:endParaRPr lang="en-US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839" y="1643048"/>
            <a:ext cx="6709783" cy="48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4028658" y="165260"/>
            <a:ext cx="65729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Демонстрация работы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ea typeface="Gelasio" pitchFamily="34" charset="-122"/>
              </a:rPr>
              <a:t>веб-сервиса</a:t>
            </a:r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3852" r="33804" b="11476"/>
          <a:stretch/>
        </p:blipFill>
        <p:spPr>
          <a:xfrm>
            <a:off x="5230898" y="1611270"/>
            <a:ext cx="4306802" cy="57463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95554" y="744643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ru-RU" sz="28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Генерация дорожных графов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155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4028658" y="165260"/>
            <a:ext cx="65729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Демонстрация работы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ea typeface="Gelasio" pitchFamily="34" charset="-122"/>
              </a:rPr>
              <a:t>веб-сервиса</a:t>
            </a:r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994804" y="68857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ru-RU" sz="28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Интерфейс выгрузки целевого файла</a:t>
            </a:r>
            <a:endParaRPr lang="en-US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269" y="1828002"/>
            <a:ext cx="9257742" cy="459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1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38888"/>
            <a:ext cx="14630400" cy="8368487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896254" y="106203"/>
            <a:ext cx="88377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Преимущества нашего решения</a:t>
            </a:r>
            <a:endParaRPr lang="en-US" sz="4374" dirty="0"/>
          </a:p>
        </p:txBody>
      </p:sp>
      <p:sp>
        <p:nvSpPr>
          <p:cNvPr id="13" name="Text 8"/>
          <p:cNvSpPr/>
          <p:nvPr/>
        </p:nvSpPr>
        <p:spPr>
          <a:xfrm>
            <a:off x="10154221" y="4362931"/>
            <a:ext cx="341258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 перегруженный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интерфейс</a:t>
            </a:r>
            <a:endParaRPr lang="en-US" sz="17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134" y="2257604"/>
            <a:ext cx="1118216" cy="1118216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728917" y="38023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Комплексный анализ</a:t>
            </a:r>
            <a:endParaRPr lang="en-US" sz="3200" dirty="0"/>
          </a:p>
        </p:txBody>
      </p:sp>
      <p:sp>
        <p:nvSpPr>
          <p:cNvPr id="17" name="Text 8"/>
          <p:cNvSpPr/>
          <p:nvPr/>
        </p:nvSpPr>
        <p:spPr>
          <a:xfrm>
            <a:off x="1085747" y="433967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Полное покрытие дорожных графов</a:t>
            </a:r>
            <a:endParaRPr lang="en-US" sz="17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686" y="2094394"/>
            <a:ext cx="1470127" cy="1470127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>
            <a:off x="5926393" y="35778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Высокая скорость</a:t>
            </a:r>
          </a:p>
          <a:p>
            <a:pPr marL="0" indent="0" algn="ctr">
              <a:lnSpc>
                <a:spcPts val="2734"/>
              </a:lnSpc>
              <a:buNone/>
            </a:pP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обработки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8"/>
              <p:cNvSpPr/>
              <p:nvPr/>
            </p:nvSpPr>
            <p:spPr>
              <a:xfrm>
                <a:off x="5667135" y="4362931"/>
                <a:ext cx="3296007" cy="1066205"/>
              </a:xfrm>
              <a:prstGeom prst="rect">
                <a:avLst/>
              </a:prstGeom>
              <a:noFill/>
              <a:ln/>
            </p:spPr>
            <p:txBody>
              <a:bodyPr wrap="square" rtlCol="0" anchor="t"/>
              <a:lstStyle/>
              <a:p>
                <a:pPr marL="0" indent="0" algn="ctr">
                  <a:lnSpc>
                    <a:spcPts val="2799"/>
                  </a:lnSpc>
                  <a:buNone/>
                </a:pPr>
                <a:r>
                  <a:rPr lang="ru-RU" sz="2800" dirty="0" smtClean="0">
                    <a:solidFill>
                      <a:srgbClr val="C9C2C0"/>
                    </a:solidFill>
                    <a:ea typeface="Gelasio" pitchFamily="34" charset="-122"/>
                  </a:rPr>
                  <a:t>Асимптотическая сложность алгоритма</a:t>
                </a:r>
                <a:endParaRPr lang="en-US" sz="2800" dirty="0" smtClean="0">
                  <a:solidFill>
                    <a:srgbClr val="C9C2C0"/>
                  </a:solidFill>
                  <a:ea typeface="Gelasio" pitchFamily="34" charset="-122"/>
                </a:endParaRPr>
              </a:p>
              <a:p>
                <a:pPr marL="0" indent="0" algn="ctr">
                  <a:lnSpc>
                    <a:spcPts val="2799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9C2C0"/>
                          </a:solidFill>
                          <a:latin typeface="Cambria Math" panose="02040503050406030204" pitchFamily="18" charset="0"/>
                          <a:ea typeface="Gelasio" pitchFamily="34" charset="-122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C9C2C0"/>
                          </a:solidFill>
                          <a:latin typeface="Cambria Math" panose="02040503050406030204" pitchFamily="18" charset="0"/>
                          <a:ea typeface="Gelasio" pitchFamily="34" charset="-122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C9C2C0"/>
                          </a:solidFill>
                          <a:latin typeface="Cambria Math" panose="02040503050406030204" pitchFamily="18" charset="0"/>
                          <a:ea typeface="Gelasio" pitchFamily="34" charset="-122"/>
                        </a:rPr>
                        <m:t>𝑚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C9C2C0"/>
                              </a:solidFill>
                              <a:latin typeface="Cambria Math" panose="02040503050406030204" pitchFamily="18" charset="0"/>
                              <a:ea typeface="Gelasio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9C2C0"/>
                              </a:solidFill>
                              <a:latin typeface="Cambria Math" panose="02040503050406030204" pitchFamily="18" charset="0"/>
                              <a:ea typeface="Gelasio" pitchFamily="34" charset="-122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C9C2C0"/>
                              </a:solidFill>
                              <a:latin typeface="Cambria Math" panose="02040503050406030204" pitchFamily="18" charset="0"/>
                              <a:ea typeface="Gelasio" pitchFamily="34" charset="-122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1750" dirty="0"/>
              </a:p>
            </p:txBody>
          </p:sp>
        </mc:Choice>
        <mc:Fallback>
          <p:sp>
            <p:nvSpPr>
              <p:cNvPr id="20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35" y="4362931"/>
                <a:ext cx="3296007" cy="1066205"/>
              </a:xfrm>
              <a:prstGeom prst="rect">
                <a:avLst/>
              </a:prstGeom>
              <a:blipFill rotWithShape="0">
                <a:blip r:embed="rId5"/>
                <a:stretch>
                  <a:fillRect t="-12000" b="-51429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437" y="2257604"/>
            <a:ext cx="1181402" cy="1181402"/>
          </a:xfrm>
          <a:prstGeom prst="rect">
            <a:avLst/>
          </a:prstGeom>
        </p:spPr>
      </p:pic>
      <p:sp>
        <p:nvSpPr>
          <p:cNvPr id="22" name="Text 5"/>
          <p:cNvSpPr/>
          <p:nvPr/>
        </p:nvSpPr>
        <p:spPr>
          <a:xfrm>
            <a:off x="10443497" y="38023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Удобство эксплуатации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1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68487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2896254" y="106203"/>
            <a:ext cx="88377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374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Наша команда</a:t>
            </a:r>
            <a:endParaRPr lang="en-US" sz="4374" dirty="0"/>
          </a:p>
        </p:txBody>
      </p:sp>
      <p:sp>
        <p:nvSpPr>
          <p:cNvPr id="13" name="Text 8"/>
          <p:cNvSpPr/>
          <p:nvPr/>
        </p:nvSpPr>
        <p:spPr>
          <a:xfrm>
            <a:off x="10501592" y="5616018"/>
            <a:ext cx="341258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Аналитик</a:t>
            </a:r>
          </a:p>
          <a:p>
            <a:pPr marL="0" indent="0" algn="ctr">
              <a:lnSpc>
                <a:spcPts val="2799"/>
              </a:lnSpc>
              <a:buNone/>
            </a:pP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Технический писатель</a:t>
            </a:r>
          </a:p>
        </p:txBody>
      </p:sp>
      <p:sp>
        <p:nvSpPr>
          <p:cNvPr id="16" name="Text 5"/>
          <p:cNvSpPr/>
          <p:nvPr/>
        </p:nvSpPr>
        <p:spPr>
          <a:xfrm>
            <a:off x="651941" y="51810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200" dirty="0" err="1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Мурад</a:t>
            </a: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ru-RU" sz="3200" dirty="0" err="1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Резван</a:t>
            </a:r>
            <a:endParaRPr lang="en-US" sz="3200" dirty="0"/>
          </a:p>
        </p:txBody>
      </p:sp>
      <p:sp>
        <p:nvSpPr>
          <p:cNvPr id="17" name="Text 8"/>
          <p:cNvSpPr/>
          <p:nvPr/>
        </p:nvSpPr>
        <p:spPr>
          <a:xfrm>
            <a:off x="392683" y="561602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ru-RU" sz="280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Тимлид</a:t>
            </a:r>
            <a:endParaRPr lang="ru-RU" sz="280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ctr">
              <a:lnSpc>
                <a:spcPts val="2799"/>
              </a:lnSpc>
              <a:buNone/>
            </a:pP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Front-end </a:t>
            </a: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разработчик</a:t>
            </a:r>
            <a:endParaRPr lang="en-US" sz="1750" dirty="0"/>
          </a:p>
        </p:txBody>
      </p:sp>
      <p:sp>
        <p:nvSpPr>
          <p:cNvPr id="14" name="Text 5"/>
          <p:cNvSpPr/>
          <p:nvPr/>
        </p:nvSpPr>
        <p:spPr>
          <a:xfrm>
            <a:off x="3932767" y="51810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Илья Авдеев</a:t>
            </a:r>
            <a:endParaRPr lang="en-US" sz="3200" dirty="0"/>
          </a:p>
        </p:txBody>
      </p:sp>
      <p:sp>
        <p:nvSpPr>
          <p:cNvPr id="23" name="Text 8"/>
          <p:cNvSpPr/>
          <p:nvPr/>
        </p:nvSpPr>
        <p:spPr>
          <a:xfrm>
            <a:off x="3611390" y="563928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Back-end </a:t>
            </a: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разработчик</a:t>
            </a:r>
            <a:endParaRPr lang="en-US" sz="1750" dirty="0"/>
          </a:p>
        </p:txBody>
      </p:sp>
      <p:sp>
        <p:nvSpPr>
          <p:cNvPr id="24" name="Text 5"/>
          <p:cNvSpPr/>
          <p:nvPr/>
        </p:nvSpPr>
        <p:spPr>
          <a:xfrm>
            <a:off x="6862657" y="51783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Алексей Смирнов</a:t>
            </a:r>
            <a:endParaRPr lang="en-US" sz="3200" dirty="0"/>
          </a:p>
        </p:txBody>
      </p:sp>
      <p:sp>
        <p:nvSpPr>
          <p:cNvPr id="25" name="Text 8"/>
          <p:cNvSpPr/>
          <p:nvPr/>
        </p:nvSpPr>
        <p:spPr>
          <a:xfrm>
            <a:off x="6973947" y="561601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Back-end </a:t>
            </a: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разработчик</a:t>
            </a:r>
            <a:endParaRPr lang="en-US" sz="1750" dirty="0"/>
          </a:p>
        </p:txBody>
      </p:sp>
      <p:sp>
        <p:nvSpPr>
          <p:cNvPr id="26" name="Text 5"/>
          <p:cNvSpPr/>
          <p:nvPr/>
        </p:nvSpPr>
        <p:spPr>
          <a:xfrm>
            <a:off x="10819137" y="52175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Игорь Бурцев</a:t>
            </a:r>
            <a:endParaRPr lang="en-US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298" y="1625600"/>
            <a:ext cx="3096934" cy="30969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6" y="1625600"/>
            <a:ext cx="3155380" cy="31553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41" y="1580683"/>
            <a:ext cx="3245213" cy="32452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119" y="1551306"/>
            <a:ext cx="3157538" cy="31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71010" y="27774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 нами можно связаться:</a:t>
            </a:r>
            <a:endParaRPr lang="en-US" sz="4374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486400" y="6846788"/>
            <a:ext cx="3657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>
                <a:solidFill>
                  <a:srgbClr val="FFFFFF"/>
                </a:solidFill>
                <a:latin typeface="Open Sans"/>
              </a:rPr>
              <a:t>+7</a:t>
            </a:r>
            <a:r>
              <a:rPr lang="en-US" sz="2800" dirty="0" smtClean="0">
                <a:solidFill>
                  <a:srgbClr val="FFFFFF"/>
                </a:solidFill>
                <a:latin typeface="Open Sans"/>
              </a:rPr>
              <a:t>9776783141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u="sng" dirty="0">
                <a:latin typeface="Open Sans"/>
                <a:hlinkClick r:id="rId4"/>
              </a:rPr>
              <a:t>hedant@yandex.ru</a:t>
            </a:r>
            <a:endParaRPr lang="ru-RU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856" y="3725305"/>
            <a:ext cx="2600688" cy="270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357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chemeClr val="bg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Проблематика</a:t>
            </a:r>
            <a:endParaRPr lang="en-US" sz="4800" dirty="0">
              <a:solidFill>
                <a:schemeClr val="bg2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8" y="1300141"/>
            <a:ext cx="9306401" cy="1807389"/>
          </a:xfrm>
          <a:prstGeom prst="roundRect">
            <a:avLst>
              <a:gd name="adj" fmla="val 11541"/>
            </a:avLst>
          </a:prstGeom>
          <a:solidFill>
            <a:srgbClr val="343131"/>
          </a:solidFill>
          <a:ln/>
        </p:spPr>
      </p:sp>
      <p:sp>
        <p:nvSpPr>
          <p:cNvPr id="7" name="Text 4"/>
          <p:cNvSpPr/>
          <p:nvPr/>
        </p:nvSpPr>
        <p:spPr>
          <a:xfrm>
            <a:off x="1055369" y="201695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Несовпадение</a:t>
            </a:r>
            <a:r>
              <a:rPr lang="en-US" sz="24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дорожных данных по геометрии и атрибутам объектов, полученных из разных источников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833199" y="3392924"/>
            <a:ext cx="9306401" cy="2068076"/>
          </a:xfrm>
          <a:prstGeom prst="roundRect">
            <a:avLst>
              <a:gd name="adj" fmla="val 8151"/>
            </a:avLst>
          </a:prstGeom>
          <a:solidFill>
            <a:srgbClr val="343131"/>
          </a:solidFill>
          <a:ln/>
        </p:spPr>
      </p:sp>
      <p:sp>
        <p:nvSpPr>
          <p:cNvPr id="9" name="Text 6"/>
          <p:cNvSpPr/>
          <p:nvPr/>
        </p:nvSpPr>
        <p:spPr>
          <a:xfrm>
            <a:off x="1055370" y="3615095"/>
            <a:ext cx="48838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Причина </a:t>
            </a:r>
            <a:r>
              <a:rPr lang="en-US" sz="3200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возникновения</a:t>
            </a:r>
            <a:r>
              <a:rPr lang="en-US" sz="320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3200" dirty="0" err="1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проблемы</a:t>
            </a: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1055370" y="4095512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Различия в точности определения координат и характеристик объектов их владельцами и пользователями публичных картографических сервисов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833199" y="5853906"/>
            <a:ext cx="9306401" cy="1990963"/>
          </a:xfrm>
          <a:prstGeom prst="roundRect">
            <a:avLst>
              <a:gd name="adj" fmla="val 6696"/>
            </a:avLst>
          </a:prstGeom>
          <a:solidFill>
            <a:srgbClr val="343131"/>
          </a:solidFill>
          <a:ln/>
        </p:spPr>
      </p:sp>
      <p:sp>
        <p:nvSpPr>
          <p:cNvPr id="12" name="Text 9"/>
          <p:cNvSpPr/>
          <p:nvPr/>
        </p:nvSpPr>
        <p:spPr>
          <a:xfrm>
            <a:off x="1055370" y="6076077"/>
            <a:ext cx="45868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Перспективы </a:t>
            </a:r>
            <a:r>
              <a:rPr lang="en-US" sz="3200" dirty="0" err="1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решения</a:t>
            </a:r>
            <a:r>
              <a:rPr lang="en-US" sz="320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3200" dirty="0" err="1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проблемы</a:t>
            </a: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1055370" y="6556494"/>
            <a:ext cx="88620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Автоматизация процесса уточнения информации о состоянии автомобильных дорог упростит распространение этих данных через публичные картографические сервисы.</a:t>
            </a:r>
            <a:endParaRPr lang="en-US" sz="2400" dirty="0"/>
          </a:p>
        </p:txBody>
      </p:sp>
      <p:sp>
        <p:nvSpPr>
          <p:cNvPr id="17" name="Text 6"/>
          <p:cNvSpPr/>
          <p:nvPr/>
        </p:nvSpPr>
        <p:spPr>
          <a:xfrm>
            <a:off x="1055369" y="1536541"/>
            <a:ext cx="48838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Основная проблема: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883324" y="515720"/>
            <a:ext cx="4787503" cy="554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8"/>
              </a:lnSpc>
              <a:buNone/>
            </a:pPr>
            <a:r>
              <a:rPr lang="en-US" sz="4800" dirty="0">
                <a:solidFill>
                  <a:schemeClr val="bg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Поставленные задачи</a:t>
            </a:r>
            <a:endParaRPr lang="en-US" sz="4800" dirty="0">
              <a:solidFill>
                <a:schemeClr val="bg2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83324" y="1277661"/>
            <a:ext cx="8400376" cy="1987510"/>
          </a:xfrm>
          <a:prstGeom prst="roundRect">
            <a:avLst>
              <a:gd name="adj" fmla="val 5358"/>
            </a:avLst>
          </a:prstGeom>
          <a:solidFill>
            <a:srgbClr val="343131"/>
          </a:solidFill>
          <a:ln/>
        </p:spPr>
      </p:sp>
      <p:sp>
        <p:nvSpPr>
          <p:cNvPr id="7" name="Text 4"/>
          <p:cNvSpPr/>
          <p:nvPr/>
        </p:nvSpPr>
        <p:spPr>
          <a:xfrm>
            <a:off x="1326951" y="1703488"/>
            <a:ext cx="7563049" cy="11358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2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Формирование целевого набора данных, обладающего атрибутами «красного» набора и топологией «синего» </a:t>
            </a:r>
            <a:r>
              <a:rPr lang="en-US" sz="28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набора</a:t>
            </a:r>
            <a:r>
              <a:rPr lang="en-US" sz="2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80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данных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1172407" y="1589406"/>
            <a:ext cx="45719" cy="136402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9" name="Shape 6"/>
          <p:cNvSpPr/>
          <p:nvPr/>
        </p:nvSpPr>
        <p:spPr>
          <a:xfrm>
            <a:off x="883324" y="3631727"/>
            <a:ext cx="8400376" cy="1987510"/>
          </a:xfrm>
          <a:prstGeom prst="roundRect">
            <a:avLst>
              <a:gd name="adj" fmla="val 5358"/>
            </a:avLst>
          </a:prstGeom>
          <a:solidFill>
            <a:srgbClr val="343131"/>
          </a:solidFill>
          <a:ln/>
        </p:spPr>
      </p:sp>
      <p:sp>
        <p:nvSpPr>
          <p:cNvPr id="10" name="Text 7"/>
          <p:cNvSpPr/>
          <p:nvPr/>
        </p:nvSpPr>
        <p:spPr>
          <a:xfrm>
            <a:off x="1415771" y="3915572"/>
            <a:ext cx="7474229" cy="1419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2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Составление журнала ошибок и предупреждений, отслеживающего качество сопоставления объектов «красного» набора с объектами «синего» </a:t>
            </a:r>
            <a:r>
              <a:rPr lang="en-US" sz="280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набора</a:t>
            </a:r>
            <a:endParaRPr lang="en-US" sz="28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14" name="Shape 5"/>
          <p:cNvSpPr/>
          <p:nvPr/>
        </p:nvSpPr>
        <p:spPr>
          <a:xfrm>
            <a:off x="1176017" y="3943472"/>
            <a:ext cx="45719" cy="136402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5" name="Shape 6"/>
          <p:cNvSpPr/>
          <p:nvPr/>
        </p:nvSpPr>
        <p:spPr>
          <a:xfrm>
            <a:off x="883324" y="5985794"/>
            <a:ext cx="8400376" cy="1987510"/>
          </a:xfrm>
          <a:prstGeom prst="roundRect">
            <a:avLst>
              <a:gd name="adj" fmla="val 5358"/>
            </a:avLst>
          </a:prstGeom>
          <a:solidFill>
            <a:srgbClr val="343131"/>
          </a:solidFill>
          <a:ln/>
        </p:spPr>
      </p:sp>
      <p:sp>
        <p:nvSpPr>
          <p:cNvPr id="16" name="Text 7"/>
          <p:cNvSpPr/>
          <p:nvPr/>
        </p:nvSpPr>
        <p:spPr>
          <a:xfrm>
            <a:off x="1415771" y="6553484"/>
            <a:ext cx="7474229" cy="1419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Визуализация исходных и целевых данных на карте</a:t>
            </a:r>
            <a:r>
              <a:rPr lang="ru-RU" sz="2800" dirty="0" smtClean="0">
                <a:solidFill>
                  <a:srgbClr val="C9C2C0"/>
                </a:solidFill>
                <a:ea typeface="Gelasio"/>
              </a:rPr>
              <a:t> </a:t>
            </a:r>
            <a:endParaRPr lang="ru-RU" sz="2800" dirty="0">
              <a:solidFill>
                <a:srgbClr val="C9C2C0"/>
              </a:solidFill>
              <a:ea typeface="Gelasio"/>
            </a:endParaRPr>
          </a:p>
        </p:txBody>
      </p:sp>
      <p:sp>
        <p:nvSpPr>
          <p:cNvPr id="17" name="Shape 5"/>
          <p:cNvSpPr/>
          <p:nvPr/>
        </p:nvSpPr>
        <p:spPr>
          <a:xfrm>
            <a:off x="1176017" y="6297539"/>
            <a:ext cx="45719" cy="1364020"/>
          </a:xfrm>
          <a:prstGeom prst="rect">
            <a:avLst/>
          </a:prstGeom>
          <a:solidFill>
            <a:srgbClr val="C49F8C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13970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6989" y="22240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 err="1">
                <a:solidFill>
                  <a:schemeClr val="bg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Предлагаемая</a:t>
            </a:r>
            <a:r>
              <a:rPr lang="en-US" sz="4800" dirty="0">
                <a:solidFill>
                  <a:schemeClr val="bg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4800" dirty="0" err="1" smtClean="0">
                <a:solidFill>
                  <a:schemeClr val="bg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реализация</a:t>
            </a:r>
            <a:r>
              <a:rPr lang="en-US" sz="4800" dirty="0" smtClean="0">
                <a:solidFill>
                  <a:schemeClr val="bg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</a:t>
            </a:r>
            <a:r>
              <a:rPr lang="en-US" sz="4800" dirty="0">
                <a:solidFill>
                  <a:schemeClr val="bg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Используемые технологии</a:t>
            </a:r>
            <a:endParaRPr lang="en-US" sz="4800" dirty="0">
              <a:solidFill>
                <a:schemeClr val="bg2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187565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7" name="Text 4"/>
          <p:cNvSpPr/>
          <p:nvPr/>
        </p:nvSpPr>
        <p:spPr>
          <a:xfrm>
            <a:off x="4669155" y="1917322"/>
            <a:ext cx="1432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19519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Backend:</a:t>
            </a:r>
            <a:endParaRPr lang="en-US" sz="3200" dirty="0"/>
          </a:p>
        </p:txBody>
      </p:sp>
      <p:sp>
        <p:nvSpPr>
          <p:cNvPr id="10" name="Shape 7"/>
          <p:cNvSpPr/>
          <p:nvPr/>
        </p:nvSpPr>
        <p:spPr>
          <a:xfrm>
            <a:off x="4490799" y="319465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11" name="Text 8"/>
          <p:cNvSpPr/>
          <p:nvPr/>
        </p:nvSpPr>
        <p:spPr>
          <a:xfrm>
            <a:off x="4647605" y="3236327"/>
            <a:ext cx="1862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5212913" y="32709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Frontend: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5212913" y="375139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CSS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Bootstrap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JS</a:t>
            </a:r>
            <a:endParaRPr lang="en-US" sz="2800" dirty="0"/>
          </a:p>
        </p:txBody>
      </p:sp>
      <p:sp>
        <p:nvSpPr>
          <p:cNvPr id="14" name="Shape 11"/>
          <p:cNvSpPr/>
          <p:nvPr/>
        </p:nvSpPr>
        <p:spPr>
          <a:xfrm>
            <a:off x="4490799" y="529817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15" name="Text 12"/>
          <p:cNvSpPr/>
          <p:nvPr/>
        </p:nvSpPr>
        <p:spPr>
          <a:xfrm>
            <a:off x="4648795" y="5339850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5212913" y="5854914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Теория графов (</a:t>
            </a:r>
            <a:r>
              <a:rPr lang="en-US" sz="280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</a:t>
            </a:r>
            <a:r>
              <a:rPr lang="en-US" sz="280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Tree</a:t>
            </a: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DFS)</a:t>
            </a:r>
            <a:endParaRPr lang="ru-RU" sz="280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Аналитическая геометрия (векторная)</a:t>
            </a:r>
            <a:endParaRPr lang="ru-RU" sz="280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9" name="Text 9"/>
          <p:cNvSpPr/>
          <p:nvPr/>
        </p:nvSpPr>
        <p:spPr>
          <a:xfrm>
            <a:off x="5212913" y="53649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200" dirty="0" err="1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Алгоритмика</a:t>
            </a:r>
            <a:r>
              <a:rPr lang="ru-RU" sz="32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endParaRPr lang="en-US" sz="3200" dirty="0"/>
          </a:p>
        </p:txBody>
      </p:sp>
      <p:sp>
        <p:nvSpPr>
          <p:cNvPr id="20" name="Text 10"/>
          <p:cNvSpPr/>
          <p:nvPr/>
        </p:nvSpPr>
        <p:spPr>
          <a:xfrm>
            <a:off x="5212913" y="24052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Flask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1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6989" y="7792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Логика решения.</a:t>
            </a:r>
          </a:p>
          <a:p>
            <a:pPr marL="0" indent="0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Процесс разработки</a:t>
            </a:r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4437101" y="1716504"/>
            <a:ext cx="45719" cy="5585996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7" name="Shape 4"/>
          <p:cNvSpPr/>
          <p:nvPr/>
        </p:nvSpPr>
        <p:spPr>
          <a:xfrm>
            <a:off x="4709219" y="2117804"/>
            <a:ext cx="777597" cy="44410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8" name="Shape 5"/>
          <p:cNvSpPr/>
          <p:nvPr/>
        </p:nvSpPr>
        <p:spPr>
          <a:xfrm>
            <a:off x="4209276" y="189009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9" name="Text 6"/>
          <p:cNvSpPr/>
          <p:nvPr/>
        </p:nvSpPr>
        <p:spPr>
          <a:xfrm>
            <a:off x="4387631" y="1931769"/>
            <a:ext cx="1432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5665172" y="16959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Получение входных данных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665172" y="2024575"/>
            <a:ext cx="7238028" cy="652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Преобразование загруженных на веб-сервис данн</a:t>
            </a: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ых</a:t>
            </a: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в подходящий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для обработки вид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709219" y="3620135"/>
            <a:ext cx="777597" cy="44410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13" name="Shape 10"/>
          <p:cNvSpPr/>
          <p:nvPr/>
        </p:nvSpPr>
        <p:spPr>
          <a:xfrm>
            <a:off x="4209276" y="33924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14" name="Text 11"/>
          <p:cNvSpPr/>
          <p:nvPr/>
        </p:nvSpPr>
        <p:spPr>
          <a:xfrm>
            <a:off x="4366081" y="3434100"/>
            <a:ext cx="1862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5680412" y="47359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Анализ входных и выходных </a:t>
            </a:r>
            <a:r>
              <a:rPr lang="en-US" sz="2187" dirty="0" err="1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данных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5680412" y="5044356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Трансфер исходных данных в ПО </a:t>
            </a:r>
            <a:r>
              <a:rPr lang="en-US" sz="175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Qgis</a:t>
            </a: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для составления и анализа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ru-RU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</a:t>
            </a: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отенциальных карт автомобильных дорог</a:t>
            </a:r>
          </a:p>
        </p:txBody>
      </p:sp>
      <p:sp>
        <p:nvSpPr>
          <p:cNvPr id="17" name="Shape 14"/>
          <p:cNvSpPr/>
          <p:nvPr/>
        </p:nvSpPr>
        <p:spPr>
          <a:xfrm>
            <a:off x="4709219" y="5122466"/>
            <a:ext cx="777597" cy="44410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18" name="Shape 15"/>
          <p:cNvSpPr/>
          <p:nvPr/>
        </p:nvSpPr>
        <p:spPr>
          <a:xfrm>
            <a:off x="4209276" y="48947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19" name="Text 16"/>
          <p:cNvSpPr/>
          <p:nvPr/>
        </p:nvSpPr>
        <p:spPr>
          <a:xfrm>
            <a:off x="4367272" y="493643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5661282" y="64218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Построение </a:t>
            </a:r>
            <a:r>
              <a:rPr lang="en-US" sz="2187" dirty="0" err="1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QTree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5680412" y="673980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Создание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математической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модели</a:t>
            </a: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дерева на основе </a:t>
            </a:r>
            <a:r>
              <a:rPr lang="ru-RU" sz="175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референтного</a:t>
            </a:r>
            <a:endParaRPr lang="ru-RU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набора данных</a:t>
            </a:r>
            <a:endParaRPr lang="en-US" sz="1750" dirty="0"/>
          </a:p>
        </p:txBody>
      </p:sp>
      <p:sp>
        <p:nvSpPr>
          <p:cNvPr id="29" name="Text 7"/>
          <p:cNvSpPr/>
          <p:nvPr/>
        </p:nvSpPr>
        <p:spPr>
          <a:xfrm>
            <a:off x="5680412" y="32108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Визуализация исходных данных</a:t>
            </a:r>
            <a:endParaRPr lang="en-US" sz="2187" dirty="0"/>
          </a:p>
        </p:txBody>
      </p:sp>
      <p:sp>
        <p:nvSpPr>
          <p:cNvPr id="30" name="Text 8"/>
          <p:cNvSpPr/>
          <p:nvPr/>
        </p:nvSpPr>
        <p:spPr>
          <a:xfrm>
            <a:off x="5680412" y="3482096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ru-RU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Отрисовка</a:t>
            </a:r>
            <a:r>
              <a:rPr lang="ru-RU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geojson</a:t>
            </a:r>
            <a:r>
              <a:rPr lang="ru-RU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файлов и ее выгрузка на веб-сервис</a:t>
            </a:r>
            <a:endParaRPr lang="en-US" sz="1750" dirty="0"/>
          </a:p>
        </p:txBody>
      </p:sp>
      <p:sp>
        <p:nvSpPr>
          <p:cNvPr id="35" name="Shape 15"/>
          <p:cNvSpPr/>
          <p:nvPr/>
        </p:nvSpPr>
        <p:spPr>
          <a:xfrm>
            <a:off x="4203681" y="654057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37" name="Shape 14"/>
          <p:cNvSpPr/>
          <p:nvPr/>
        </p:nvSpPr>
        <p:spPr>
          <a:xfrm>
            <a:off x="4669195" y="6767741"/>
            <a:ext cx="777597" cy="44410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36" name="Text 16"/>
          <p:cNvSpPr/>
          <p:nvPr/>
        </p:nvSpPr>
        <p:spPr>
          <a:xfrm>
            <a:off x="4361677" y="658225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2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4486989" y="77926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Логика решения</a:t>
            </a:r>
            <a:r>
              <a:rPr lang="en-US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ru-RU" sz="4800" dirty="0" smtClean="0">
              <a:solidFill>
                <a:schemeClr val="bg2">
                  <a:lumMod val="90000"/>
                </a:schemeClr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Процесс разработки</a:t>
            </a:r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4437101" y="1716504"/>
            <a:ext cx="45719" cy="5585996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7" name="Shape 4"/>
          <p:cNvSpPr/>
          <p:nvPr/>
        </p:nvSpPr>
        <p:spPr>
          <a:xfrm>
            <a:off x="4709219" y="2117804"/>
            <a:ext cx="777597" cy="44410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8" name="Shape 5"/>
          <p:cNvSpPr/>
          <p:nvPr/>
        </p:nvSpPr>
        <p:spPr>
          <a:xfrm>
            <a:off x="4209276" y="189009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9" name="Text 6"/>
          <p:cNvSpPr/>
          <p:nvPr/>
        </p:nvSpPr>
        <p:spPr>
          <a:xfrm>
            <a:off x="4387631" y="1931769"/>
            <a:ext cx="1432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624" dirty="0"/>
          </a:p>
        </p:txBody>
      </p:sp>
      <p:sp>
        <p:nvSpPr>
          <p:cNvPr id="12" name="Shape 9"/>
          <p:cNvSpPr/>
          <p:nvPr/>
        </p:nvSpPr>
        <p:spPr>
          <a:xfrm>
            <a:off x="4697708" y="3308595"/>
            <a:ext cx="777597" cy="44410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13" name="Shape 10"/>
          <p:cNvSpPr/>
          <p:nvPr/>
        </p:nvSpPr>
        <p:spPr>
          <a:xfrm>
            <a:off x="4197765" y="30808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14" name="Text 11"/>
          <p:cNvSpPr/>
          <p:nvPr/>
        </p:nvSpPr>
        <p:spPr>
          <a:xfrm>
            <a:off x="4354570" y="3122560"/>
            <a:ext cx="1862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2624" dirty="0"/>
          </a:p>
        </p:txBody>
      </p:sp>
      <p:sp>
        <p:nvSpPr>
          <p:cNvPr id="17" name="Shape 14"/>
          <p:cNvSpPr/>
          <p:nvPr/>
        </p:nvSpPr>
        <p:spPr>
          <a:xfrm>
            <a:off x="4709219" y="4397319"/>
            <a:ext cx="777597" cy="44410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18" name="Shape 15"/>
          <p:cNvSpPr/>
          <p:nvPr/>
        </p:nvSpPr>
        <p:spPr>
          <a:xfrm>
            <a:off x="4209276" y="416961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19" name="Text 16"/>
          <p:cNvSpPr/>
          <p:nvPr/>
        </p:nvSpPr>
        <p:spPr>
          <a:xfrm>
            <a:off x="4367272" y="421128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</a:t>
            </a:r>
            <a:endParaRPr lang="en-US" sz="2624" dirty="0"/>
          </a:p>
        </p:txBody>
      </p:sp>
      <p:sp>
        <p:nvSpPr>
          <p:cNvPr id="35" name="Shape 15"/>
          <p:cNvSpPr/>
          <p:nvPr/>
        </p:nvSpPr>
        <p:spPr>
          <a:xfrm>
            <a:off x="4232194" y="546792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37" name="Shape 14"/>
          <p:cNvSpPr/>
          <p:nvPr/>
        </p:nvSpPr>
        <p:spPr>
          <a:xfrm>
            <a:off x="4697708" y="5695083"/>
            <a:ext cx="777597" cy="44410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36" name="Text 16"/>
          <p:cNvSpPr/>
          <p:nvPr/>
        </p:nvSpPr>
        <p:spPr>
          <a:xfrm>
            <a:off x="4390190" y="550959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</a:t>
            </a:r>
            <a:endParaRPr lang="en-US" sz="2624" dirty="0"/>
          </a:p>
        </p:txBody>
      </p:sp>
      <p:sp>
        <p:nvSpPr>
          <p:cNvPr id="27" name="Text 17"/>
          <p:cNvSpPr/>
          <p:nvPr/>
        </p:nvSpPr>
        <p:spPr>
          <a:xfrm>
            <a:off x="5672793" y="16805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Обход полученного графа</a:t>
            </a:r>
            <a:endParaRPr lang="en-US" sz="2187" dirty="0"/>
          </a:p>
        </p:txBody>
      </p:sp>
      <p:sp>
        <p:nvSpPr>
          <p:cNvPr id="28" name="Text 18"/>
          <p:cNvSpPr/>
          <p:nvPr/>
        </p:nvSpPr>
        <p:spPr>
          <a:xfrm>
            <a:off x="5680412" y="199025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Использование алгоритма </a:t>
            </a: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DFS</a:t>
            </a: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для сопоставления точек </a:t>
            </a:r>
            <a:r>
              <a:rPr lang="ru-RU" sz="175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атрибутированного</a:t>
            </a:r>
            <a:endParaRPr lang="ru-RU" sz="175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 </a:t>
            </a:r>
            <a:r>
              <a:rPr lang="ru-RU" sz="1750" dirty="0" err="1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референтного</a:t>
            </a: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наборов и присваивания атрибутов точкам дерева</a:t>
            </a:r>
            <a:endParaRPr lang="en-US" sz="1750" dirty="0"/>
          </a:p>
        </p:txBody>
      </p:sp>
      <p:sp>
        <p:nvSpPr>
          <p:cNvPr id="31" name="Text 7"/>
          <p:cNvSpPr/>
          <p:nvPr/>
        </p:nvSpPr>
        <p:spPr>
          <a:xfrm>
            <a:off x="5661282" y="29428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Формирование целевого файла</a:t>
            </a:r>
            <a:endParaRPr lang="en-US" sz="2187" dirty="0"/>
          </a:p>
        </p:txBody>
      </p:sp>
      <p:sp>
        <p:nvSpPr>
          <p:cNvPr id="32" name="Text 8"/>
          <p:cNvSpPr/>
          <p:nvPr/>
        </p:nvSpPr>
        <p:spPr>
          <a:xfrm>
            <a:off x="5661282" y="327062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Повторный обход дерева для заполнения целевого файла</a:t>
            </a:r>
            <a:endParaRPr lang="en-US" sz="1750" dirty="0"/>
          </a:p>
        </p:txBody>
      </p:sp>
      <p:sp>
        <p:nvSpPr>
          <p:cNvPr id="38" name="Text 7"/>
          <p:cNvSpPr/>
          <p:nvPr/>
        </p:nvSpPr>
        <p:spPr>
          <a:xfrm>
            <a:off x="5696764" y="38922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Формирование журнала ошибок</a:t>
            </a:r>
            <a:endParaRPr lang="en-US" sz="2187" dirty="0"/>
          </a:p>
        </p:txBody>
      </p:sp>
      <p:sp>
        <p:nvSpPr>
          <p:cNvPr id="39" name="Text 8"/>
          <p:cNvSpPr/>
          <p:nvPr/>
        </p:nvSpPr>
        <p:spPr>
          <a:xfrm>
            <a:off x="5696764" y="424182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Просмотр записей целевого файла на предмет отсутствия атрибута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 перенос такой записи в журнал </a:t>
            </a:r>
            <a:endParaRPr lang="en-US" sz="1750" dirty="0"/>
          </a:p>
        </p:txBody>
      </p:sp>
      <p:sp>
        <p:nvSpPr>
          <p:cNvPr id="40" name="Text 7"/>
          <p:cNvSpPr/>
          <p:nvPr/>
        </p:nvSpPr>
        <p:spPr>
          <a:xfrm>
            <a:off x="5708925" y="523052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Визуализация </a:t>
            </a: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итоговых </a:t>
            </a: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данных</a:t>
            </a:r>
            <a:endParaRPr lang="en-US" sz="2187" dirty="0"/>
          </a:p>
        </p:txBody>
      </p:sp>
      <p:sp>
        <p:nvSpPr>
          <p:cNvPr id="41" name="Text 8"/>
          <p:cNvSpPr/>
          <p:nvPr/>
        </p:nvSpPr>
        <p:spPr>
          <a:xfrm>
            <a:off x="5725277" y="5590758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ru-RU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Отрисовка</a:t>
            </a:r>
            <a:r>
              <a:rPr lang="ru-RU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geojson</a:t>
            </a:r>
            <a:r>
              <a:rPr lang="ru-RU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файлов и ее выгрузка на веб-сервис</a:t>
            </a:r>
            <a:endParaRPr lang="en-US" sz="1750" dirty="0"/>
          </a:p>
        </p:txBody>
      </p:sp>
      <p:sp>
        <p:nvSpPr>
          <p:cNvPr id="42" name="Text 7"/>
          <p:cNvSpPr/>
          <p:nvPr/>
        </p:nvSpPr>
        <p:spPr>
          <a:xfrm>
            <a:off x="5696764" y="6367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ru-RU" sz="2187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Отправка целевого файла</a:t>
            </a:r>
            <a:endParaRPr lang="en-US" sz="2187" dirty="0"/>
          </a:p>
        </p:txBody>
      </p:sp>
      <p:sp>
        <p:nvSpPr>
          <p:cNvPr id="43" name="Text 8"/>
          <p:cNvSpPr/>
          <p:nvPr/>
        </p:nvSpPr>
        <p:spPr>
          <a:xfrm>
            <a:off x="5696764" y="673349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ru-RU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Выгрузка целевого файла на веб-сервис и передача его пользователю</a:t>
            </a:r>
            <a:endParaRPr lang="en-US" sz="1750" dirty="0"/>
          </a:p>
        </p:txBody>
      </p:sp>
      <p:sp>
        <p:nvSpPr>
          <p:cNvPr id="44" name="Shape 15"/>
          <p:cNvSpPr/>
          <p:nvPr/>
        </p:nvSpPr>
        <p:spPr>
          <a:xfrm>
            <a:off x="4232194" y="653680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</p:sp>
      <p:sp>
        <p:nvSpPr>
          <p:cNvPr id="45" name="Shape 14"/>
          <p:cNvSpPr/>
          <p:nvPr/>
        </p:nvSpPr>
        <p:spPr>
          <a:xfrm>
            <a:off x="4697708" y="6763964"/>
            <a:ext cx="777597" cy="44410"/>
          </a:xfrm>
          <a:prstGeom prst="rect">
            <a:avLst/>
          </a:prstGeom>
          <a:solidFill>
            <a:srgbClr val="6D5244"/>
          </a:solidFill>
          <a:ln/>
        </p:spPr>
      </p:sp>
      <p:sp>
        <p:nvSpPr>
          <p:cNvPr id="46" name="Text 16"/>
          <p:cNvSpPr/>
          <p:nvPr/>
        </p:nvSpPr>
        <p:spPr>
          <a:xfrm>
            <a:off x="4390190" y="657847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ru-RU" sz="2624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</a:t>
            </a:r>
            <a:endParaRPr lang="en-US" sz="2624" dirty="0"/>
          </a:p>
        </p:txBody>
      </p:sp>
      <p:pic>
        <p:nvPicPr>
          <p:cNvPr id="47" name="Picture 2" descr="https://cdn.gamma.app/5j1nywa2y6m9no3/generated-images/qqaox4pWMzR-5L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9979" cy="821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4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4028658" y="165260"/>
            <a:ext cx="65729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Анализ входных и выходных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ea typeface="Gelasio" pitchFamily="34" charset="-122"/>
              </a:rPr>
              <a:t>данных</a:t>
            </a:r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926395" y="65828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ru-RU" sz="28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Данные </a:t>
            </a:r>
            <a:r>
              <a:rPr lang="ru-RU" sz="2800" dirty="0" err="1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референтного</a:t>
            </a:r>
            <a:endParaRPr lang="ru-RU" sz="2800" dirty="0" smtClean="0">
              <a:solidFill>
                <a:srgbClr val="EBCCB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ctr">
              <a:lnSpc>
                <a:spcPts val="2734"/>
              </a:lnSpc>
              <a:buNone/>
            </a:pPr>
            <a:r>
              <a:rPr lang="ru-RU" sz="28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набора</a:t>
            </a:r>
            <a:r>
              <a:rPr lang="ru-RU" sz="28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endParaRPr lang="en-US" sz="28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90" y="1990338"/>
            <a:ext cx="8166100" cy="4248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4" name="Text 2"/>
          <p:cNvSpPr/>
          <p:nvPr/>
        </p:nvSpPr>
        <p:spPr>
          <a:xfrm>
            <a:off x="4028658" y="165260"/>
            <a:ext cx="65729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Анализ входных и выходных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ea typeface="Gelasio" pitchFamily="34" charset="-122"/>
              </a:rPr>
              <a:t>данных</a:t>
            </a:r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5926395" y="66402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ru-RU" sz="28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Данные </a:t>
            </a:r>
            <a:r>
              <a:rPr lang="ru-RU" sz="2800" dirty="0" err="1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атрибутированного</a:t>
            </a:r>
            <a:endParaRPr lang="ru-RU" sz="2800" dirty="0" smtClean="0">
              <a:solidFill>
                <a:srgbClr val="EBCCB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ctr">
              <a:lnSpc>
                <a:spcPts val="2734"/>
              </a:lnSpc>
              <a:buNone/>
            </a:pPr>
            <a:r>
              <a:rPr lang="ru-RU" sz="2800" dirty="0" smtClean="0">
                <a:solidFill>
                  <a:srgbClr val="EBCCBB"/>
                </a:solidFill>
                <a:ea typeface="Gelasio" pitchFamily="34" charset="-122"/>
              </a:rPr>
              <a:t>набора</a:t>
            </a:r>
            <a:endParaRPr lang="en-US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26" y="1955165"/>
            <a:ext cx="8402227" cy="43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7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sp>
        <p:nvSpPr>
          <p:cNvPr id="4" name="Text 2"/>
          <p:cNvSpPr/>
          <p:nvPr/>
        </p:nvSpPr>
        <p:spPr>
          <a:xfrm>
            <a:off x="4028658" y="165260"/>
            <a:ext cx="65729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Анализ входных и выходных</a:t>
            </a:r>
          </a:p>
          <a:p>
            <a:pPr marL="0" indent="0" algn="ctr">
              <a:lnSpc>
                <a:spcPts val="5468"/>
              </a:lnSpc>
              <a:buNone/>
            </a:pPr>
            <a:r>
              <a:rPr lang="ru-RU" sz="4800" dirty="0" smtClean="0">
                <a:solidFill>
                  <a:schemeClr val="bg2">
                    <a:lumMod val="90000"/>
                  </a:schemeClr>
                </a:solidFill>
                <a:ea typeface="Gelasio" pitchFamily="34" charset="-122"/>
              </a:rPr>
              <a:t>данных</a:t>
            </a:r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5667136" y="6314787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ru-RU" sz="2800" dirty="0" smtClean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Данные целевого набора</a:t>
            </a:r>
            <a:endParaRPr lang="en-US" sz="28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85" y="2093603"/>
            <a:ext cx="7816110" cy="40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414</Words>
  <Application>Microsoft Office PowerPoint</Application>
  <PresentationFormat>Произвольный</PresentationFormat>
  <Paragraphs>127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Gelasio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Учетная запись Майкрософт</cp:lastModifiedBy>
  <cp:revision>28</cp:revision>
  <dcterms:created xsi:type="dcterms:W3CDTF">2024-04-21T02:17:00Z</dcterms:created>
  <dcterms:modified xsi:type="dcterms:W3CDTF">2024-04-21T10:48:33Z</dcterms:modified>
</cp:coreProperties>
</file>